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950313C-94B2-48E4-9FBF-2907D03BE25F}" type="datetimeFigureOut">
              <a:rPr lang="ru-RU" smtClean="0"/>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184630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50313C-94B2-48E4-9FBF-2907D03BE25F}" type="datetimeFigureOut">
              <a:rPr lang="ru-RU" smtClean="0"/>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868349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950313C-94B2-48E4-9FBF-2907D03BE25F}" type="datetimeFigureOut">
              <a:rPr lang="ru-RU" smtClean="0"/>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110779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950313C-94B2-48E4-9FBF-2907D03BE25F}" type="datetimeFigureOut">
              <a:rPr lang="ru-RU" smtClean="0"/>
              <a:t>10.02.2021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3439483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950313C-94B2-48E4-9FBF-2907D03BE25F}" type="datetimeFigureOut">
              <a:rPr lang="ru-RU" smtClean="0"/>
              <a:t>10.02.2021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282260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950313C-94B2-48E4-9FBF-2907D03BE25F}" type="datetimeFigureOut">
              <a:rPr lang="ru-RU" smtClean="0"/>
              <a:t>10.02.2021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4135630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950313C-94B2-48E4-9FBF-2907D03BE25F}" type="datetimeFigureOut">
              <a:rPr lang="ru-RU" smtClean="0"/>
              <a:t>10.02.2021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541118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950313C-94B2-48E4-9FBF-2907D03BE25F}" type="datetimeFigureOut">
              <a:rPr lang="ru-RU" smtClean="0"/>
              <a:t>10.02.2021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3194553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950313C-94B2-48E4-9FBF-2907D03BE25F}" type="datetimeFigureOut">
              <a:rPr lang="ru-RU" smtClean="0"/>
              <a:t>10.02.2021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3346710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50313C-94B2-48E4-9FBF-2907D03BE25F}" type="datetimeFigureOut">
              <a:rPr lang="ru-RU" smtClean="0"/>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3933110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50313C-94B2-48E4-9FBF-2907D03BE25F}" type="datetimeFigureOut">
              <a:rPr lang="ru-RU" smtClean="0"/>
              <a:t>10.02.2021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58A372B-CED4-479D-8C75-D3056ECB7781}" type="slidenum">
              <a:rPr lang="ru-RU" smtClean="0"/>
              <a:t>‹#›</a:t>
            </a:fld>
            <a:endParaRPr lang="ru-RU"/>
          </a:p>
        </p:txBody>
      </p:sp>
    </p:spTree>
    <p:extLst>
      <p:ext uri="{BB962C8B-B14F-4D97-AF65-F5344CB8AC3E}">
        <p14:creationId xmlns:p14="http://schemas.microsoft.com/office/powerpoint/2010/main" val="1150859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50313C-94B2-48E4-9FBF-2907D03BE25F}" type="datetimeFigureOut">
              <a:rPr lang="ru-RU" smtClean="0"/>
              <a:t>10.02.2021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8A372B-CED4-479D-8C75-D3056ECB7781}" type="slidenum">
              <a:rPr lang="ru-RU" smtClean="0"/>
              <a:t>‹#›</a:t>
            </a:fld>
            <a:endParaRPr lang="ru-RU"/>
          </a:p>
        </p:txBody>
      </p:sp>
    </p:spTree>
    <p:extLst>
      <p:ext uri="{BB962C8B-B14F-4D97-AF65-F5344CB8AC3E}">
        <p14:creationId xmlns:p14="http://schemas.microsoft.com/office/powerpoint/2010/main" val="2245949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9144000" cy="3194143"/>
          </a:xfrm>
        </p:spPr>
        <p:txBody>
          <a:bodyPr>
            <a:normAutofit/>
          </a:bodyPr>
          <a:lstStyle/>
          <a:p>
            <a:r>
              <a:rPr lang="kk-KZ" sz="5400" b="1" smtClean="0">
                <a:latin typeface="Bookman Old Style" panose="02050604050505020204" pitchFamily="18" charset="0"/>
              </a:rPr>
              <a:t>Жер кадастрының принциптері</a:t>
            </a:r>
            <a:endParaRPr lang="ru-RU" sz="5400" b="1">
              <a:latin typeface="Bookman Old Style" panose="02050604050505020204" pitchFamily="18" charset="0"/>
            </a:endParaRPr>
          </a:p>
        </p:txBody>
      </p:sp>
    </p:spTree>
    <p:extLst>
      <p:ext uri="{BB962C8B-B14F-4D97-AF65-F5344CB8AC3E}">
        <p14:creationId xmlns:p14="http://schemas.microsoft.com/office/powerpoint/2010/main" val="2710235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2693" y="524435"/>
            <a:ext cx="10905565" cy="5446059"/>
          </a:xfrm>
        </p:spPr>
        <p:txBody>
          <a:bodyPr>
            <a:normAutofit/>
          </a:bodyPr>
          <a:lstStyle/>
          <a:p>
            <a:pPr algn="just"/>
            <a:r>
              <a:rPr lang="ru-RU" sz="2700" i="1" smtClean="0">
                <a:latin typeface="Bookman Old Style" panose="02050604050505020204" pitchFamily="18" charset="0"/>
              </a:rPr>
              <a:t>	</a:t>
            </a:r>
            <a:r>
              <a:rPr lang="ru-RU" sz="3200" b="1" i="1" smtClean="0">
                <a:latin typeface="Bookman Old Style" panose="02050604050505020204" pitchFamily="18" charset="0"/>
              </a:rPr>
              <a:t>Жер </a:t>
            </a:r>
            <a:r>
              <a:rPr lang="ru-RU" sz="3200" b="1" i="1">
                <a:latin typeface="Bookman Old Style" panose="02050604050505020204" pitchFamily="18" charset="0"/>
              </a:rPr>
              <a:t>кадастр жүйесінің бірыңғайлылығы.</a:t>
            </a:r>
            <a:r>
              <a:rPr lang="ru-RU" sz="3200" b="1">
                <a:latin typeface="Bookman Old Style" panose="02050604050505020204" pitchFamily="18" charset="0"/>
              </a:rPr>
              <a:t> </a:t>
            </a:r>
            <a:r>
              <a:rPr lang="ru-RU" sz="3200" b="1" smtClean="0">
                <a:latin typeface="Bookman Old Style" panose="02050604050505020204" pitchFamily="18" charset="0"/>
              </a:rPr>
              <a:t/>
            </a:r>
            <a:br>
              <a:rPr lang="ru-RU" sz="3200" b="1" smtClean="0">
                <a:latin typeface="Bookman Old Style" panose="02050604050505020204" pitchFamily="18" charset="0"/>
              </a:rPr>
            </a:br>
            <a:r>
              <a:rPr lang="ru-RU" sz="3200" b="1" smtClean="0">
                <a:latin typeface="Bookman Old Style" panose="02050604050505020204" pitchFamily="18" charset="0"/>
              </a:rPr>
              <a:t>	</a:t>
            </a:r>
            <a:r>
              <a:rPr lang="ru-RU" sz="3200" smtClean="0">
                <a:latin typeface="Bookman Old Style" panose="02050604050505020204" pitchFamily="18" charset="0"/>
              </a:rPr>
              <a:t>Жер  кадастры </a:t>
            </a:r>
            <a:r>
              <a:rPr lang="ru-RU" sz="3200">
                <a:latin typeface="Bookman Old Style" panose="02050604050505020204" pitchFamily="18" charset="0"/>
              </a:rPr>
              <a:t>бірыңғай жүйе бойынша бірыңғай әдістемелік негізде </a:t>
            </a:r>
            <a:r>
              <a:rPr lang="ru-RU" sz="3200" smtClean="0">
                <a:latin typeface="Bookman Old Style" panose="02050604050505020204" pitchFamily="18" charset="0"/>
              </a:rPr>
              <a:t>жүргізіледі</a:t>
            </a:r>
            <a:r>
              <a:rPr lang="ru-RU" sz="3200">
                <a:latin typeface="Bookman Old Style" panose="02050604050505020204" pitchFamily="18" charset="0"/>
              </a:rPr>
              <a:t>. Оның негізіне бірыңғай мемлекеттік жер қорын табиғи, шаруашылық, құқықтық тұрғыда сипаттаушы ғылыми негізделінген </a:t>
            </a:r>
            <a:r>
              <a:rPr lang="ru-RU" sz="3200" smtClean="0">
                <a:latin typeface="Bookman Old Style" panose="02050604050505020204" pitchFamily="18" charset="0"/>
              </a:rPr>
              <a:t>көрсеткіштер алынады</a:t>
            </a:r>
            <a:r>
              <a:rPr lang="ru-RU" sz="3200">
                <a:latin typeface="Bookman Old Style" panose="02050604050505020204" pitchFamily="18" charset="0"/>
              </a:rPr>
              <a:t>. </a:t>
            </a:r>
            <a:r>
              <a:rPr lang="ru-RU" sz="3200" smtClean="0">
                <a:latin typeface="Bookman Old Style" panose="02050604050505020204" pitchFamily="18" charset="0"/>
              </a:rPr>
              <a:t/>
            </a:r>
            <a:br>
              <a:rPr lang="ru-RU" sz="3200" smtClean="0">
                <a:latin typeface="Bookman Old Style" panose="02050604050505020204" pitchFamily="18" charset="0"/>
              </a:rPr>
            </a:br>
            <a:r>
              <a:rPr lang="ru-RU" sz="3200" smtClean="0">
                <a:latin typeface="Bookman Old Style" panose="02050604050505020204" pitchFamily="18" charset="0"/>
              </a:rPr>
              <a:t>	Кадастр </a:t>
            </a:r>
            <a:r>
              <a:rPr lang="ru-RU" sz="3200">
                <a:latin typeface="Bookman Old Style" panose="02050604050505020204" pitchFamily="18" charset="0"/>
              </a:rPr>
              <a:t>жүйесінде белгілі бір келісімдік болу керек. </a:t>
            </a:r>
            <a:r>
              <a:rPr lang="ru-RU" sz="3200" smtClean="0">
                <a:latin typeface="Bookman Old Style" panose="02050604050505020204" pitchFamily="18" charset="0"/>
              </a:rPr>
              <a:t>Біріншіден</a:t>
            </a:r>
            <a:r>
              <a:rPr lang="ru-RU" sz="3200">
                <a:latin typeface="Bookman Old Style" panose="02050604050505020204" pitchFamily="18" charset="0"/>
              </a:rPr>
              <a:t>, оның құрамдық бөліктерінің мазмұнында және жүзеге асыруында; екіншісі </a:t>
            </a:r>
            <a:r>
              <a:rPr lang="ru-RU" sz="3200" smtClean="0">
                <a:latin typeface="Bookman Old Style" panose="02050604050505020204" pitchFamily="18" charset="0"/>
              </a:rPr>
              <a:t>мәліметтердің мазмұны мен </a:t>
            </a:r>
            <a:r>
              <a:rPr lang="ru-RU" sz="3200">
                <a:latin typeface="Bookman Old Style" panose="02050604050505020204" pitchFamily="18" charset="0"/>
              </a:rPr>
              <a:t>оларды алу тәсілінде; үшіншіден жер кадастры </a:t>
            </a:r>
            <a:r>
              <a:rPr lang="ru-RU" sz="3200" smtClean="0">
                <a:latin typeface="Bookman Old Style" panose="02050604050505020204" pitchFamily="18" charset="0"/>
              </a:rPr>
              <a:t>құжаттарының мазмұнында. </a:t>
            </a:r>
            <a:endParaRPr lang="ru-RU" sz="3200"/>
          </a:p>
        </p:txBody>
      </p:sp>
    </p:spTree>
    <p:extLst>
      <p:ext uri="{BB962C8B-B14F-4D97-AF65-F5344CB8AC3E}">
        <p14:creationId xmlns:p14="http://schemas.microsoft.com/office/powerpoint/2010/main" val="2185525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58905" y="322730"/>
            <a:ext cx="11134166" cy="5459505"/>
          </a:xfrm>
        </p:spPr>
        <p:txBody>
          <a:bodyPr>
            <a:normAutofit fontScale="90000"/>
          </a:bodyPr>
          <a:lstStyle/>
          <a:p>
            <a:pPr algn="just"/>
            <a:r>
              <a:rPr lang="ru-RU" sz="2700" i="1" smtClean="0">
                <a:latin typeface="Bookman Old Style" panose="02050604050505020204" pitchFamily="18" charset="0"/>
              </a:rPr>
              <a:t>	</a:t>
            </a:r>
            <a:r>
              <a:rPr lang="ru-RU" sz="3100" b="1" i="1">
                <a:latin typeface="Bookman Old Style" panose="02050604050505020204" pitchFamily="18" charset="0"/>
              </a:rPr>
              <a:t>Жер кадастры мәліметтерінің сенімділігі</a:t>
            </a:r>
            <a:r>
              <a:rPr lang="ru-RU" sz="3100" i="1" smtClean="0">
                <a:latin typeface="Bookman Old Style" panose="02050604050505020204" pitchFamily="18" charset="0"/>
              </a:rPr>
              <a:t>.</a:t>
            </a:r>
            <a:r>
              <a:rPr lang="ru-RU" sz="3100" smtClean="0">
                <a:latin typeface="Bookman Old Style" panose="02050604050505020204" pitchFamily="18" charset="0"/>
              </a:rPr>
              <a:t> </a:t>
            </a:r>
            <a:r>
              <a:rPr lang="ru-RU" sz="3100">
                <a:latin typeface="Bookman Old Style" panose="02050604050505020204" pitchFamily="18" charset="0"/>
              </a:rPr>
              <a:t>Жер кадастрында өндірістік мәселелерді және жерлерді пайдаланумен байланысты басқа да міндеттерді атқару үшін жерлердің табиғи, </a:t>
            </a:r>
            <a:r>
              <a:rPr lang="ru-RU" sz="3100" smtClean="0">
                <a:latin typeface="Bookman Old Style" panose="02050604050505020204" pitchFamily="18" charset="0"/>
              </a:rPr>
              <a:t>шаруашылық, </a:t>
            </a:r>
            <a:r>
              <a:rPr lang="ru-RU" sz="3100">
                <a:latin typeface="Bookman Old Style" panose="02050604050505020204" pitchFamily="18" charset="0"/>
              </a:rPr>
              <a:t>құқықтық жай-күйлері туралы қажетті </a:t>
            </a:r>
            <a:r>
              <a:rPr lang="ru-RU" sz="3100" smtClean="0">
                <a:latin typeface="Bookman Old Style" panose="02050604050505020204" pitchFamily="18" charset="0"/>
              </a:rPr>
              <a:t> </a:t>
            </a:r>
            <a:r>
              <a:rPr lang="kk-KZ" sz="3100" smtClean="0">
                <a:latin typeface="Bookman Old Style" panose="02050604050505020204" pitchFamily="18" charset="0"/>
              </a:rPr>
              <a:t>нақты ақпаратпен</a:t>
            </a:r>
            <a:r>
              <a:rPr lang="ru-RU" sz="3100" smtClean="0">
                <a:latin typeface="Bookman Old Style" panose="02050604050505020204" pitchFamily="18" charset="0"/>
              </a:rPr>
              <a:t> </a:t>
            </a:r>
            <a:r>
              <a:rPr lang="ru-RU" sz="3100">
                <a:latin typeface="Bookman Old Style" panose="02050604050505020204" pitchFamily="18" charset="0"/>
              </a:rPr>
              <a:t>қамтамасыз ететін жер учаскелерін тіркеу, зерттеу, есепке алу, бағалау тәсілдерін қолдану керек. </a:t>
            </a:r>
            <a:r>
              <a:rPr lang="ru-RU" sz="3100" smtClean="0">
                <a:latin typeface="Bookman Old Style" panose="02050604050505020204" pitchFamily="18" charset="0"/>
              </a:rPr>
              <a:t>Мәліметтердің </a:t>
            </a:r>
            <a:r>
              <a:rPr lang="ru-RU" sz="3100">
                <a:latin typeface="Bookman Old Style" panose="02050604050505020204" pitchFamily="18" charset="0"/>
              </a:rPr>
              <a:t>дұрыстығы </a:t>
            </a:r>
            <a:r>
              <a:rPr lang="ru-RU" sz="3100" smtClean="0">
                <a:latin typeface="Bookman Old Style" panose="02050604050505020204" pitchFamily="18" charset="0"/>
              </a:rPr>
              <a:t>жерлердің нақтылы </a:t>
            </a:r>
            <a:r>
              <a:rPr lang="ru-RU" sz="3100">
                <a:latin typeface="Bookman Old Style" panose="02050604050505020204" pitchFamily="18" charset="0"/>
              </a:rPr>
              <a:t>аудандарына, сапалық жай-күйлеріне, пайдалануына сәйкес болуы керек. Бұл талап жерлерді зерттеуде </a:t>
            </a:r>
            <a:r>
              <a:rPr lang="ru-RU" sz="3100" smtClean="0">
                <a:latin typeface="Bookman Old Style" panose="02050604050505020204" pitchFamily="18" charset="0"/>
              </a:rPr>
              <a:t>заманауи </a:t>
            </a:r>
            <a:r>
              <a:rPr lang="ru-RU" sz="3100">
                <a:latin typeface="Bookman Old Style" panose="02050604050505020204" pitchFamily="18" charset="0"/>
              </a:rPr>
              <a:t>кәзіргі түсіру әдістерін қолданғанда ғана орындалады. </a:t>
            </a:r>
            <a:r>
              <a:rPr lang="ru-RU"/>
              <a:t/>
            </a:r>
            <a:br>
              <a:rPr lang="ru-RU"/>
            </a:br>
            <a:endParaRPr lang="ru-RU" sz="3200"/>
          </a:p>
        </p:txBody>
      </p:sp>
    </p:spTree>
    <p:extLst>
      <p:ext uri="{BB962C8B-B14F-4D97-AF65-F5344CB8AC3E}">
        <p14:creationId xmlns:p14="http://schemas.microsoft.com/office/powerpoint/2010/main" val="3896770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1" y="833718"/>
            <a:ext cx="10905565" cy="3926542"/>
          </a:xfrm>
        </p:spPr>
        <p:txBody>
          <a:bodyPr>
            <a:normAutofit/>
          </a:bodyPr>
          <a:lstStyle/>
          <a:p>
            <a:pPr algn="just"/>
            <a:r>
              <a:rPr lang="ru-RU" sz="2700" i="1" smtClean="0">
                <a:latin typeface="Bookman Old Style" panose="02050604050505020204" pitchFamily="18" charset="0"/>
              </a:rPr>
              <a:t>	</a:t>
            </a:r>
            <a:r>
              <a:rPr lang="ru-RU" sz="3100" b="1" i="1">
                <a:latin typeface="Bookman Old Style" panose="02050604050505020204" pitchFamily="18" charset="0"/>
              </a:rPr>
              <a:t>Жер кадастры мағлұматтарының толықтығы.</a:t>
            </a:r>
            <a:r>
              <a:rPr lang="ru-RU" sz="3100" b="1">
                <a:latin typeface="Bookman Old Style" panose="02050604050505020204" pitchFamily="18" charset="0"/>
              </a:rPr>
              <a:t> </a:t>
            </a:r>
            <a:r>
              <a:rPr lang="ru-RU" sz="3100" smtClean="0">
                <a:latin typeface="Bookman Old Style" panose="02050604050505020204" pitchFamily="18" charset="0"/>
              </a:rPr>
              <a:t>Жер </a:t>
            </a:r>
            <a:r>
              <a:rPr lang="ru-RU" sz="3100">
                <a:latin typeface="Bookman Old Style" panose="02050604050505020204" pitchFamily="18" charset="0"/>
              </a:rPr>
              <a:t>қорының мөлшерлері, жай-күйі, пайдалануы туралы дәл және толық мәліметтерді алу үшін барлық жерлер, олардың кадастр жүргізу кезінде нақты пайдаланылуы немесе біреуге табысталуына қарамай есепке алынылуы керек. </a:t>
            </a:r>
            <a:r>
              <a:rPr lang="ru-RU"/>
              <a:t/>
            </a:r>
            <a:br>
              <a:rPr lang="ru-RU"/>
            </a:br>
            <a:endParaRPr lang="ru-RU" sz="3200"/>
          </a:p>
        </p:txBody>
      </p:sp>
    </p:spTree>
    <p:extLst>
      <p:ext uri="{BB962C8B-B14F-4D97-AF65-F5344CB8AC3E}">
        <p14:creationId xmlns:p14="http://schemas.microsoft.com/office/powerpoint/2010/main" val="4160887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3034" y="1008529"/>
            <a:ext cx="10905565" cy="3926542"/>
          </a:xfrm>
        </p:spPr>
        <p:txBody>
          <a:bodyPr>
            <a:normAutofit fontScale="90000"/>
          </a:bodyPr>
          <a:lstStyle/>
          <a:p>
            <a:pPr algn="just"/>
            <a:r>
              <a:rPr lang="ru-RU" sz="2700" i="1" smtClean="0">
                <a:latin typeface="Bookman Old Style" panose="02050604050505020204" pitchFamily="18" charset="0"/>
              </a:rPr>
              <a:t>	</a:t>
            </a:r>
            <a:r>
              <a:rPr lang="ru-RU" sz="3100" b="1" i="1">
                <a:latin typeface="Bookman Old Style" panose="02050604050505020204" pitchFamily="18" charset="0"/>
              </a:rPr>
              <a:t>Жер кадастрының үздіксіздігі</a:t>
            </a:r>
            <a:r>
              <a:rPr lang="ru-RU" sz="3100" b="1" i="1">
                <a:latin typeface="Bookman Old Style" panose="02050604050505020204" pitchFamily="18" charset="0"/>
              </a:rPr>
              <a:t>.</a:t>
            </a:r>
            <a:r>
              <a:rPr lang="ru-RU" sz="3100" b="1">
                <a:latin typeface="Bookman Old Style" panose="02050604050505020204" pitchFamily="18" charset="0"/>
              </a:rPr>
              <a:t> </a:t>
            </a:r>
            <a:r>
              <a:rPr lang="ru-RU" sz="3100" smtClean="0">
                <a:latin typeface="Bookman Old Style" panose="02050604050505020204" pitchFamily="18" charset="0"/>
              </a:rPr>
              <a:t>Жер </a:t>
            </a:r>
            <a:r>
              <a:rPr lang="ru-RU" sz="3100">
                <a:latin typeface="Bookman Old Style" panose="02050604050505020204" pitchFamily="18" charset="0"/>
              </a:rPr>
              <a:t>қорының барлық </a:t>
            </a:r>
            <a:r>
              <a:rPr lang="ru-RU" sz="3100">
                <a:latin typeface="Bookman Old Style" panose="02050604050505020204" pitchFamily="18" charset="0"/>
              </a:rPr>
              <a:t>өзгерістері </a:t>
            </a:r>
            <a:r>
              <a:rPr lang="ru-RU" sz="3100" smtClean="0">
                <a:latin typeface="Bookman Old Style" panose="02050604050505020204" pitchFamily="18" charset="0"/>
              </a:rPr>
              <a:t>кадастрлық </a:t>
            </a:r>
            <a:r>
              <a:rPr lang="ru-RU" sz="3100">
                <a:latin typeface="Bookman Old Style" panose="02050604050505020204" pitchFamily="18" charset="0"/>
              </a:rPr>
              <a:t>құжаттарда есепке алынып жазылады. Өзгерістердің түріне байланысты бір </a:t>
            </a:r>
            <a:r>
              <a:rPr lang="ru-RU" sz="3100">
                <a:latin typeface="Bookman Old Style" panose="02050604050505020204" pitchFamily="18" charset="0"/>
              </a:rPr>
              <a:t>мағлұматтар </a:t>
            </a:r>
            <a:r>
              <a:rPr lang="ru-RU" sz="3100" smtClean="0">
                <a:latin typeface="Bookman Old Style" panose="02050604050505020204" pitchFamily="18" charset="0"/>
              </a:rPr>
              <a:t>(есепке </a:t>
            </a:r>
            <a:r>
              <a:rPr lang="ru-RU" sz="3100">
                <a:latin typeface="Bookman Old Style" panose="02050604050505020204" pitchFamily="18" charset="0"/>
              </a:rPr>
              <a:t>алу</a:t>
            </a:r>
            <a:r>
              <a:rPr lang="ru-RU" sz="3100">
                <a:latin typeface="Bookman Old Style" panose="02050604050505020204" pitchFamily="18" charset="0"/>
              </a:rPr>
              <a:t>, </a:t>
            </a:r>
            <a:r>
              <a:rPr lang="ru-RU" sz="3100" smtClean="0">
                <a:latin typeface="Bookman Old Style" panose="02050604050505020204" pitchFamily="18" charset="0"/>
              </a:rPr>
              <a:t>тіркеу) </a:t>
            </a:r>
            <a:r>
              <a:rPr lang="ru-RU" sz="3100">
                <a:latin typeface="Bookman Old Style" panose="02050604050505020204" pitchFamily="18" charset="0"/>
              </a:rPr>
              <a:t>жүйелі түрде көрсетіліп отырса, </a:t>
            </a:r>
            <a:r>
              <a:rPr lang="ru-RU" sz="3100">
                <a:latin typeface="Bookman Old Style" panose="02050604050505020204" pitchFamily="18" charset="0"/>
              </a:rPr>
              <a:t>басқалары </a:t>
            </a:r>
            <a:r>
              <a:rPr lang="ru-RU" sz="3100" smtClean="0">
                <a:latin typeface="Bookman Old Style" panose="02050604050505020204" pitchFamily="18" charset="0"/>
              </a:rPr>
              <a:t>(бағалық</a:t>
            </a:r>
            <a:r>
              <a:rPr lang="ru-RU" sz="3100">
                <a:latin typeface="Bookman Old Style" panose="02050604050505020204" pitchFamily="18" charset="0"/>
              </a:rPr>
              <a:t>)</a:t>
            </a:r>
            <a:r>
              <a:rPr lang="ru-RU" sz="3100" smtClean="0">
                <a:latin typeface="Bookman Old Style" panose="02050604050505020204" pitchFamily="18" charset="0"/>
              </a:rPr>
              <a:t> </a:t>
            </a:r>
            <a:r>
              <a:rPr lang="ru-RU" sz="3100">
                <a:latin typeface="Bookman Old Style" panose="02050604050505020204" pitchFamily="18" charset="0"/>
              </a:rPr>
              <a:t>- </a:t>
            </a:r>
            <a:r>
              <a:rPr lang="ru-RU" sz="3100" smtClean="0">
                <a:latin typeface="Bookman Old Style" panose="02050604050505020204" pitchFamily="18" charset="0"/>
              </a:rPr>
              <a:t>жаппай </a:t>
            </a:r>
            <a:r>
              <a:rPr lang="ru-RU" sz="3100">
                <a:latin typeface="Bookman Old Style" panose="02050604050505020204" pitchFamily="18" charset="0"/>
              </a:rPr>
              <a:t>немесе таңдау тәртібімен жаңартылып отырады</a:t>
            </a:r>
            <a:r>
              <a:rPr lang="ru-RU" sz="3100">
                <a:latin typeface="Bookman Old Style" panose="02050604050505020204" pitchFamily="18" charset="0"/>
              </a:rPr>
              <a:t>. </a:t>
            </a: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a:latin typeface="Bookman Old Style" panose="02050604050505020204" pitchFamily="18" charset="0"/>
              </a:rPr>
              <a:t>	</a:t>
            </a:r>
            <a:r>
              <a:rPr lang="ru-RU" sz="3100" smtClean="0">
                <a:latin typeface="Bookman Old Style" panose="02050604050505020204" pitchFamily="18" charset="0"/>
              </a:rPr>
              <a:t>Сөйтіп</a:t>
            </a:r>
            <a:r>
              <a:rPr lang="ru-RU" sz="3100">
                <a:latin typeface="Bookman Old Style" panose="02050604050505020204" pitchFamily="18" charset="0"/>
              </a:rPr>
              <a:t>, </a:t>
            </a:r>
            <a:r>
              <a:rPr lang="ru-RU" sz="3100">
                <a:latin typeface="Bookman Old Style" panose="02050604050505020204" pitchFamily="18" charset="0"/>
              </a:rPr>
              <a:t>кадастр </a:t>
            </a:r>
            <a:r>
              <a:rPr lang="ru-RU" sz="3100" smtClean="0">
                <a:latin typeface="Bookman Old Style" panose="02050604050505020204" pitchFamily="18" charset="0"/>
              </a:rPr>
              <a:t>мәліметтерін қалыптастырудың үздіксіздігі </a:t>
            </a:r>
            <a:r>
              <a:rPr lang="ru-RU" sz="3100">
                <a:latin typeface="Bookman Old Style" panose="02050604050505020204" pitchFamily="18" charset="0"/>
              </a:rPr>
              <a:t>қамтамасыз етіледі. </a:t>
            </a:r>
            <a:r>
              <a:rPr lang="ru-RU"/>
              <a:t/>
            </a:r>
            <a:br>
              <a:rPr lang="ru-RU"/>
            </a:br>
            <a:endParaRPr lang="ru-RU" sz="3200"/>
          </a:p>
        </p:txBody>
      </p:sp>
    </p:spTree>
    <p:extLst>
      <p:ext uri="{BB962C8B-B14F-4D97-AF65-F5344CB8AC3E}">
        <p14:creationId xmlns:p14="http://schemas.microsoft.com/office/powerpoint/2010/main" val="232913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1" y="1438835"/>
            <a:ext cx="10905565" cy="4773707"/>
          </a:xfrm>
        </p:spPr>
        <p:txBody>
          <a:bodyPr>
            <a:normAutofit fontScale="90000"/>
          </a:bodyPr>
          <a:lstStyle/>
          <a:p>
            <a:pPr algn="just"/>
            <a:r>
              <a:rPr lang="ru-RU" sz="2700" i="1" smtClean="0">
                <a:latin typeface="Bookman Old Style" panose="02050604050505020204" pitchFamily="18" charset="0"/>
              </a:rPr>
              <a:t>	</a:t>
            </a:r>
            <a:r>
              <a:rPr lang="ru-RU" sz="3100" b="1" i="1">
                <a:latin typeface="Bookman Old Style" panose="02050604050505020204" pitchFamily="18" charset="0"/>
              </a:rPr>
              <a:t>Жер кадастрының құжаттылығы</a:t>
            </a:r>
            <a:r>
              <a:rPr lang="ru-RU" sz="3100" b="1">
                <a:latin typeface="Bookman Old Style" panose="02050604050505020204" pitchFamily="18" charset="0"/>
              </a:rPr>
              <a:t> </a:t>
            </a:r>
            <a:r>
              <a:rPr lang="ru-RU" sz="3100">
                <a:latin typeface="Bookman Old Style" panose="02050604050505020204" pitchFamily="18" charset="0"/>
              </a:rPr>
              <a:t>деп</a:t>
            </a:r>
            <a:r>
              <a:rPr lang="ru-RU" sz="3100" b="1">
                <a:latin typeface="Bookman Old Style" panose="02050604050505020204" pitchFamily="18" charset="0"/>
              </a:rPr>
              <a:t> </a:t>
            </a:r>
            <a:r>
              <a:rPr lang="ru-RU" sz="3100">
                <a:latin typeface="Bookman Old Style" panose="02050604050505020204" pitchFamily="18" charset="0"/>
              </a:rPr>
              <a:t>жерлердің табиғи, шаруашылық, құқықтық жай-күйлері туралы мәліметтерді алу, жазу тек қана тиісті құжаттар, материалдардың негізінде жүргізілуін айтады. Жер учаскесін тіркеу тиісті мемлекеттік органдар шешіміне немесе олармен мәліметтер бойынша нотариалды куәләндірілген құжаттарға сүйенеді</a:t>
            </a:r>
            <a:r>
              <a:rPr lang="ru-RU" sz="3100">
                <a:latin typeface="Bookman Old Style" panose="02050604050505020204" pitchFamily="18" charset="0"/>
              </a:rPr>
              <a:t>. </a:t>
            </a:r>
            <a:r>
              <a:rPr lang="ru-RU" sz="3100" smtClean="0">
                <a:latin typeface="Bookman Old Style" panose="02050604050505020204" pitchFamily="18" charset="0"/>
              </a:rPr>
              <a:t/>
            </a:r>
            <a:br>
              <a:rPr lang="ru-RU" sz="3100" smtClean="0">
                <a:latin typeface="Bookman Old Style" panose="02050604050505020204" pitchFamily="18" charset="0"/>
              </a:rPr>
            </a:br>
            <a:r>
              <a:rPr lang="ru-RU" sz="3100" smtClean="0">
                <a:latin typeface="Bookman Old Style" panose="02050604050505020204" pitchFamily="18" charset="0"/>
              </a:rPr>
              <a:t>Жерлерді </a:t>
            </a:r>
            <a:r>
              <a:rPr lang="ru-RU" sz="3100">
                <a:latin typeface="Bookman Old Style" panose="02050604050505020204" pitchFamily="18" charset="0"/>
              </a:rPr>
              <a:t>есепке алуда, бағалауда түсіру және зерттеу материалдарының маңызы өте зор. </a:t>
            </a:r>
            <a:r>
              <a:rPr lang="ru-RU"/>
              <a:t/>
            </a:r>
            <a:br>
              <a:rPr lang="ru-RU"/>
            </a:br>
            <a:r>
              <a:rPr lang="ru-RU"/>
              <a:t/>
            </a:r>
            <a:br>
              <a:rPr lang="ru-RU"/>
            </a:br>
            <a:endParaRPr lang="ru-RU" sz="3200"/>
          </a:p>
        </p:txBody>
      </p:sp>
    </p:spTree>
    <p:extLst>
      <p:ext uri="{BB962C8B-B14F-4D97-AF65-F5344CB8AC3E}">
        <p14:creationId xmlns:p14="http://schemas.microsoft.com/office/powerpoint/2010/main" val="3870859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1" y="658907"/>
            <a:ext cx="10905565" cy="5325036"/>
          </a:xfrm>
        </p:spPr>
        <p:txBody>
          <a:bodyPr>
            <a:normAutofit/>
          </a:bodyPr>
          <a:lstStyle/>
          <a:p>
            <a:pPr algn="just"/>
            <a:r>
              <a:rPr lang="ru-RU" sz="2700" i="1" smtClean="0">
                <a:latin typeface="Bookman Old Style" panose="02050604050505020204" pitchFamily="18" charset="0"/>
              </a:rPr>
              <a:t>	</a:t>
            </a:r>
            <a:r>
              <a:rPr lang="ru-RU" sz="2700" b="1" i="1">
                <a:latin typeface="Bookman Old Style" panose="02050604050505020204" pitchFamily="18" charset="0"/>
              </a:rPr>
              <a:t>Кадастр мәліметтерінің көрнектілігі, анықтығы, </a:t>
            </a:r>
            <a:r>
              <a:rPr lang="ru-RU" sz="2700" b="1" i="1">
                <a:latin typeface="Bookman Old Style" panose="02050604050505020204" pitchFamily="18" charset="0"/>
              </a:rPr>
              <a:t>қол </a:t>
            </a:r>
            <a:r>
              <a:rPr lang="ru-RU" sz="2700" b="1" i="1" smtClean="0">
                <a:latin typeface="Bookman Old Style" panose="02050604050505020204" pitchFamily="18" charset="0"/>
              </a:rPr>
              <a:t>жетімділігі.</a:t>
            </a:r>
            <a:r>
              <a:rPr lang="ru-RU" sz="2700" smtClean="0">
                <a:latin typeface="Bookman Old Style" panose="02050604050505020204" pitchFamily="18" charset="0"/>
              </a:rPr>
              <a:t> Ақпарпатты кадастрлық </a:t>
            </a:r>
            <a:r>
              <a:rPr lang="ru-RU" sz="2700">
                <a:latin typeface="Bookman Old Style" panose="02050604050505020204" pitchFamily="18" charset="0"/>
              </a:rPr>
              <a:t>құжаттарда тиімді және ыңғайлы орналастырумен қатар, әртүрлі картографиялық материалдарды</a:t>
            </a:r>
            <a:r>
              <a:rPr lang="ru-RU" sz="2700">
                <a:latin typeface="Bookman Old Style" panose="02050604050505020204" pitchFamily="18" charset="0"/>
              </a:rPr>
              <a:t>, </a:t>
            </a:r>
            <a:r>
              <a:rPr lang="ru-RU" sz="2700" smtClean="0">
                <a:latin typeface="Bookman Old Style" panose="02050604050505020204" pitchFamily="18" charset="0"/>
              </a:rPr>
              <a:t>кадастрлық </a:t>
            </a:r>
            <a:r>
              <a:rPr lang="ru-RU" sz="2700">
                <a:latin typeface="Bookman Old Style" panose="02050604050505020204" pitchFamily="18" charset="0"/>
              </a:rPr>
              <a:t>ақпаратты жинау, талдау, өңдеу, сақтау және беру электрондық карталарды, жоспарларды, картограммаларды, диаграммаларды қоса, компьютерлік технологиясын </a:t>
            </a:r>
            <a:r>
              <a:rPr lang="ru-RU" sz="2700">
                <a:latin typeface="Bookman Old Style" panose="02050604050505020204" pitchFamily="18" charset="0"/>
              </a:rPr>
              <a:t>қолданумен </a:t>
            </a:r>
            <a:r>
              <a:rPr lang="ru-RU" sz="2700" smtClean="0">
                <a:latin typeface="Bookman Old Style" panose="02050604050505020204" pitchFamily="18" charset="0"/>
              </a:rPr>
              <a:t>жүзеге асырылады. </a:t>
            </a:r>
            <a:br>
              <a:rPr lang="ru-RU" sz="2700" smtClean="0">
                <a:latin typeface="Bookman Old Style" panose="02050604050505020204" pitchFamily="18" charset="0"/>
              </a:rPr>
            </a:br>
            <a:r>
              <a:rPr lang="ru-RU" sz="2700" smtClean="0">
                <a:latin typeface="Bookman Old Style" panose="02050604050505020204" pitchFamily="18" charset="0"/>
              </a:rPr>
              <a:t>Жер </a:t>
            </a:r>
            <a:r>
              <a:rPr lang="ru-RU" sz="2700">
                <a:latin typeface="Bookman Old Style" panose="02050604050505020204" pitchFamily="18" charset="0"/>
              </a:rPr>
              <a:t>кадастрының мағлұматтары және материалдары жеке және заңды тұлғалар учаскесін әртүрлі шаруашылық, құқықтық және жерлерді пайдалану, қорғау мәселелерін шешуде қарапайым, </a:t>
            </a:r>
            <a:r>
              <a:rPr lang="ru-RU" sz="2700">
                <a:latin typeface="Bookman Old Style" panose="02050604050505020204" pitchFamily="18" charset="0"/>
              </a:rPr>
              <a:t>қол </a:t>
            </a:r>
            <a:r>
              <a:rPr lang="ru-RU" sz="2700" smtClean="0">
                <a:latin typeface="Bookman Old Style" panose="02050604050505020204" pitchFamily="18" charset="0"/>
              </a:rPr>
              <a:t>жетімді </a:t>
            </a:r>
            <a:r>
              <a:rPr lang="ru-RU" sz="2700">
                <a:latin typeface="Bookman Old Style" panose="02050604050505020204" pitchFamily="18" charset="0"/>
              </a:rPr>
              <a:t>болуы тиісті. </a:t>
            </a:r>
            <a:r>
              <a:rPr lang="ru-RU"/>
              <a:t/>
            </a:r>
            <a:br>
              <a:rPr lang="ru-RU"/>
            </a:br>
            <a:endParaRPr lang="ru-RU" sz="3200"/>
          </a:p>
        </p:txBody>
      </p:sp>
    </p:spTree>
    <p:extLst>
      <p:ext uri="{BB962C8B-B14F-4D97-AF65-F5344CB8AC3E}">
        <p14:creationId xmlns:p14="http://schemas.microsoft.com/office/powerpoint/2010/main" val="80361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1" y="887507"/>
            <a:ext cx="10905565" cy="4948517"/>
          </a:xfrm>
        </p:spPr>
        <p:txBody>
          <a:bodyPr>
            <a:normAutofit fontScale="90000"/>
          </a:bodyPr>
          <a:lstStyle/>
          <a:p>
            <a:pPr algn="just"/>
            <a:r>
              <a:rPr lang="ru-RU" sz="2700" i="1" smtClean="0">
                <a:latin typeface="Bookman Old Style" panose="02050604050505020204" pitchFamily="18" charset="0"/>
              </a:rPr>
              <a:t>	</a:t>
            </a:r>
            <a:r>
              <a:rPr lang="ru-RU" sz="3100" b="1" i="1">
                <a:latin typeface="Bookman Old Style" panose="02050604050505020204" pitchFamily="18" charset="0"/>
              </a:rPr>
              <a:t>Жер кадастрының үнемділігі. </a:t>
            </a:r>
            <a:r>
              <a:rPr lang="ru-RU" sz="3100">
                <a:latin typeface="Bookman Old Style" panose="02050604050505020204" pitchFamily="18" charset="0"/>
              </a:rPr>
              <a:t>Кәзіргі өлшеу, зерттеу әдістерін, сондай-ақ компьютерлік техниканы қолдану арқылы қажетті мағлұматтарды алу және оларды кәзіргі деңгейде ең аз шығынмен ұстауды қамтамасыз ету. Аэрофототүсіру және аэроғарыштық түсіру материалдарын пайдалану жеріміздің барлық аумағы арқылы кең ақпарат бере отыра, қысқа мерзімде жер қорының үлестіруі, жай-күйі және пайдалануында өтіп жатқан барлық өзгерістерді ескеруге мүмкіндік береді.</a:t>
            </a:r>
            <a:r>
              <a:rPr lang="ru-RU"/>
              <a:t/>
            </a:r>
            <a:br>
              <a:rPr lang="ru-RU"/>
            </a:br>
            <a:r>
              <a:rPr lang="ru-RU"/>
              <a:t/>
            </a:r>
            <a:br>
              <a:rPr lang="ru-RU"/>
            </a:br>
            <a:endParaRPr lang="ru-RU" sz="3200"/>
          </a:p>
        </p:txBody>
      </p:sp>
    </p:spTree>
    <p:extLst>
      <p:ext uri="{BB962C8B-B14F-4D97-AF65-F5344CB8AC3E}">
        <p14:creationId xmlns:p14="http://schemas.microsoft.com/office/powerpoint/2010/main" val="660181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1" y="887507"/>
            <a:ext cx="10905565" cy="5325036"/>
          </a:xfrm>
        </p:spPr>
        <p:txBody>
          <a:bodyPr>
            <a:normAutofit/>
          </a:bodyPr>
          <a:lstStyle/>
          <a:p>
            <a:pPr algn="just"/>
            <a:r>
              <a:rPr lang="ru-RU" sz="2700" i="1" smtClean="0">
                <a:latin typeface="Bookman Old Style" panose="02050604050505020204" pitchFamily="18" charset="0"/>
              </a:rPr>
              <a:t>	</a:t>
            </a:r>
            <a:endParaRPr lang="ru-RU" sz="3200"/>
          </a:p>
        </p:txBody>
      </p:sp>
      <p:sp>
        <p:nvSpPr>
          <p:cNvPr id="3" name="Прямоугольник 2"/>
          <p:cNvSpPr/>
          <p:nvPr/>
        </p:nvSpPr>
        <p:spPr>
          <a:xfrm>
            <a:off x="995082" y="726142"/>
            <a:ext cx="10515600" cy="4832092"/>
          </a:xfrm>
          <a:prstGeom prst="rect">
            <a:avLst/>
          </a:prstGeom>
        </p:spPr>
        <p:txBody>
          <a:bodyPr wrap="square">
            <a:spAutoFit/>
          </a:bodyPr>
          <a:lstStyle/>
          <a:p>
            <a:pPr algn="just">
              <a:spcAft>
                <a:spcPts val="0"/>
              </a:spcAft>
            </a:pPr>
            <a:r>
              <a:rPr lang="ru-RU" sz="2800" b="1" i="1">
                <a:latin typeface="Bookman Old Style" panose="02050604050505020204" pitchFamily="18" charset="0"/>
                <a:ea typeface="Batang"/>
              </a:rPr>
              <a:t>Жер кадастрын орталық мемлекеттік </a:t>
            </a:r>
            <a:r>
              <a:rPr lang="ru-RU" sz="2800" b="1" i="1">
                <a:latin typeface="Bookman Old Style" panose="02050604050505020204" pitchFamily="18" charset="0"/>
                <a:ea typeface="Batang"/>
              </a:rPr>
              <a:t>басқару</a:t>
            </a:r>
            <a:r>
              <a:rPr lang="ru-RU" sz="2800" b="1">
                <a:latin typeface="Bookman Old Style" panose="02050604050505020204" pitchFamily="18" charset="0"/>
                <a:ea typeface="Batang"/>
              </a:rPr>
              <a:t> </a:t>
            </a:r>
            <a:r>
              <a:rPr lang="ru-RU" sz="2800" smtClean="0">
                <a:latin typeface="Bookman Old Style" panose="02050604050505020204" pitchFamily="18" charset="0"/>
                <a:ea typeface="Batang"/>
              </a:rPr>
              <a:t>кадастрлық </a:t>
            </a:r>
            <a:r>
              <a:rPr lang="ru-RU" sz="2800">
                <a:latin typeface="Bookman Old Style" panose="02050604050505020204" pitchFamily="18" charset="0"/>
                <a:ea typeface="Batang"/>
              </a:rPr>
              <a:t>жұмыстарды бірдей әдістеме бойынша жүргізіп, жер қорының жай-күйі, оның пайдалануы туралы салыстырмалы сенімді мәліметтерін алуға мүмкіндік береді. Қазақстан Республикасында мемлекеттік жер </a:t>
            </a:r>
            <a:r>
              <a:rPr lang="ru-RU" sz="2800">
                <a:latin typeface="Bookman Old Style" panose="02050604050505020204" pitchFamily="18" charset="0"/>
                <a:ea typeface="Batang"/>
              </a:rPr>
              <a:t>кадастрын </a:t>
            </a:r>
            <a:r>
              <a:rPr lang="ru-RU" sz="2800" smtClean="0">
                <a:latin typeface="Bookman Old Style" panose="02050604050505020204" pitchFamily="18" charset="0"/>
                <a:ea typeface="Batang"/>
              </a:rPr>
              <a:t>жүргізуді ұйымдастыру, басқару </a:t>
            </a:r>
            <a:r>
              <a:rPr lang="ru-RU" sz="2800" i="1" smtClean="0">
                <a:latin typeface="Bookman Old Style" panose="02050604050505020204" pitchFamily="18" charset="0"/>
                <a:ea typeface="Batang"/>
              </a:rPr>
              <a:t>жер ресурстарын </a:t>
            </a:r>
            <a:r>
              <a:rPr lang="ru-RU" sz="2800" i="1">
                <a:latin typeface="Bookman Old Style" panose="02050604050505020204" pitchFamily="18" charset="0"/>
                <a:ea typeface="Batang"/>
              </a:rPr>
              <a:t>басқару </a:t>
            </a:r>
            <a:r>
              <a:rPr lang="ru-RU" sz="2800" i="1">
                <a:latin typeface="Bookman Old Style" panose="02050604050505020204" pitchFamily="18" charset="0"/>
                <a:ea typeface="Batang"/>
              </a:rPr>
              <a:t>жөніндегі </a:t>
            </a:r>
            <a:r>
              <a:rPr lang="ru-RU" sz="2800" i="1" smtClean="0">
                <a:latin typeface="Bookman Old Style" panose="02050604050505020204" pitchFamily="18" charset="0"/>
                <a:ea typeface="Batang"/>
              </a:rPr>
              <a:t>комитетке</a:t>
            </a:r>
            <a:r>
              <a:rPr lang="ru-RU" sz="2800" smtClean="0">
                <a:latin typeface="Bookman Old Style" panose="02050604050505020204" pitchFamily="18" charset="0"/>
                <a:ea typeface="Batang"/>
              </a:rPr>
              <a:t> жүктелген</a:t>
            </a:r>
            <a:r>
              <a:rPr lang="ru-RU" sz="2800">
                <a:latin typeface="Bookman Old Style" panose="02050604050505020204" pitchFamily="18" charset="0"/>
                <a:ea typeface="Batang"/>
              </a:rPr>
              <a:t>, </a:t>
            </a:r>
            <a:r>
              <a:rPr lang="ru-RU" sz="2800">
                <a:latin typeface="Bookman Old Style" panose="02050604050505020204" pitchFamily="18" charset="0"/>
                <a:ea typeface="Batang"/>
              </a:rPr>
              <a:t>осы </a:t>
            </a:r>
            <a:r>
              <a:rPr lang="ru-RU" sz="2800" smtClean="0">
                <a:latin typeface="Bookman Old Style" panose="02050604050505020204" pitchFamily="18" charset="0"/>
                <a:ea typeface="Batang"/>
              </a:rPr>
              <a:t>комитет пайдаланатын</a:t>
            </a:r>
            <a:r>
              <a:rPr lang="ru-RU" sz="2800">
                <a:latin typeface="Bookman Old Style" panose="02050604050505020204" pitchFamily="18" charset="0"/>
                <a:ea typeface="Batang"/>
              </a:rPr>
              <a:t>, иеленетін жерлерді тіркеуді, жерлерді мемлекеттік есепке алуды және </a:t>
            </a:r>
            <a:r>
              <a:rPr lang="ru-RU" sz="2800">
                <a:latin typeface="Bookman Old Style" panose="02050604050505020204" pitchFamily="18" charset="0"/>
                <a:ea typeface="Batang"/>
              </a:rPr>
              <a:t>басқа </a:t>
            </a:r>
            <a:r>
              <a:rPr lang="ru-RU" sz="2800" smtClean="0">
                <a:latin typeface="Bookman Old Style" panose="02050604050505020204" pitchFamily="18" charset="0"/>
                <a:ea typeface="Batang"/>
              </a:rPr>
              <a:t>жер-кадастрлық жұмыстардың дұрыс жүргізілуін қадағалайды. </a:t>
            </a:r>
            <a:endParaRPr lang="ru-RU" sz="2800">
              <a:effectLst/>
              <a:latin typeface="Bookman Old Style" panose="02050604050505020204" pitchFamily="18" charset="0"/>
              <a:ea typeface="Times New Roman" panose="02020603050405020304" pitchFamily="18" charset="0"/>
            </a:endParaRPr>
          </a:p>
        </p:txBody>
      </p:sp>
    </p:spTree>
    <p:extLst>
      <p:ext uri="{BB962C8B-B14F-4D97-AF65-F5344CB8AC3E}">
        <p14:creationId xmlns:p14="http://schemas.microsoft.com/office/powerpoint/2010/main" val="1367980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6481" y="887507"/>
            <a:ext cx="10905565" cy="5325036"/>
          </a:xfrm>
        </p:spPr>
        <p:txBody>
          <a:bodyPr>
            <a:normAutofit/>
          </a:bodyPr>
          <a:lstStyle/>
          <a:p>
            <a:pPr algn="just"/>
            <a:r>
              <a:rPr lang="ru-RU" sz="2700" i="1" smtClean="0">
                <a:latin typeface="Bookman Old Style" panose="02050604050505020204" pitchFamily="18" charset="0"/>
              </a:rPr>
              <a:t>	</a:t>
            </a:r>
            <a:endParaRPr lang="ru-RU" sz="3200"/>
          </a:p>
        </p:txBody>
      </p:sp>
      <p:sp>
        <p:nvSpPr>
          <p:cNvPr id="3" name="Прямоугольник 2"/>
          <p:cNvSpPr/>
          <p:nvPr/>
        </p:nvSpPr>
        <p:spPr>
          <a:xfrm>
            <a:off x="484094" y="487648"/>
            <a:ext cx="11187952" cy="5262979"/>
          </a:xfrm>
          <a:prstGeom prst="rect">
            <a:avLst/>
          </a:prstGeom>
        </p:spPr>
        <p:txBody>
          <a:bodyPr wrap="square">
            <a:spAutoFit/>
          </a:bodyPr>
          <a:lstStyle/>
          <a:p>
            <a:pPr algn="just">
              <a:spcAft>
                <a:spcPts val="0"/>
              </a:spcAft>
            </a:pPr>
            <a:r>
              <a:rPr lang="ru-RU"/>
              <a:t> </a:t>
            </a:r>
            <a:r>
              <a:rPr lang="ru-RU" smtClean="0"/>
              <a:t>	</a:t>
            </a:r>
            <a:r>
              <a:rPr lang="ru-RU" sz="2800" smtClean="0">
                <a:latin typeface="Bookman Old Style" panose="02050604050505020204" pitchFamily="18" charset="0"/>
              </a:rPr>
              <a:t>Жер ресурстарын басқару комитеті топырақтық</a:t>
            </a:r>
            <a:r>
              <a:rPr lang="ru-RU" sz="2800">
                <a:latin typeface="Bookman Old Style" panose="02050604050505020204" pitchFamily="18" charset="0"/>
              </a:rPr>
              <a:t>, геоботаникалық зерттеулерді жүргізу, жоспар-картографиялық материалдарды құру, жерлерді тіркеу, есепке алу, бағалау бойынша нұсқауларды</a:t>
            </a:r>
            <a:r>
              <a:rPr lang="ru-RU" sz="2800">
                <a:latin typeface="Bookman Old Style" panose="02050604050505020204" pitchFamily="18" charset="0"/>
              </a:rPr>
              <a:t>, </a:t>
            </a:r>
            <a:r>
              <a:rPr lang="ru-RU" sz="2800" smtClean="0">
                <a:latin typeface="Bookman Old Style" panose="02050604050505020204" pitchFamily="18" charset="0"/>
              </a:rPr>
              <a:t>әдістемелерді әзірлеп, </a:t>
            </a:r>
            <a:r>
              <a:rPr lang="ru-RU" sz="2800">
                <a:latin typeface="Bookman Old Style" panose="02050604050505020204" pitchFamily="18" charset="0"/>
              </a:rPr>
              <a:t>бекітеді</a:t>
            </a:r>
            <a:r>
              <a:rPr lang="ru-RU" sz="2800">
                <a:latin typeface="Bookman Old Style" panose="02050604050505020204" pitchFamily="18" charset="0"/>
              </a:rPr>
              <a:t>. </a:t>
            </a:r>
            <a:r>
              <a:rPr lang="ru-RU" sz="2800" smtClean="0">
                <a:latin typeface="Bookman Old Style" panose="02050604050505020204" pitchFamily="18" charset="0"/>
              </a:rPr>
              <a:t>Комитет </a:t>
            </a:r>
            <a:r>
              <a:rPr lang="ru-RU" sz="2800">
                <a:latin typeface="Bookman Old Style" panose="02050604050505020204" pitchFamily="18" charset="0"/>
              </a:rPr>
              <a:t>жер </a:t>
            </a:r>
            <a:r>
              <a:rPr lang="ru-RU" sz="2800" smtClean="0">
                <a:latin typeface="Bookman Old Style" panose="02050604050505020204" pitchFamily="18" charset="0"/>
              </a:rPr>
              <a:t>аудандарын, </a:t>
            </a:r>
            <a:r>
              <a:rPr lang="ru-RU" sz="2800">
                <a:latin typeface="Bookman Old Style" panose="02050604050505020204" pitchFamily="18" charset="0"/>
              </a:rPr>
              <a:t>олардың санаттар, алқаптар, жер пайдаланушылар бойынша үлестірілуі туралы мәліметтерді жүйелендіруді, зерттеуді, сақтауды, сондай-ақ қажетті </a:t>
            </a:r>
            <a:r>
              <a:rPr lang="ru-RU" sz="2800">
                <a:latin typeface="Bookman Old Style" panose="02050604050505020204" pitchFamily="18" charset="0"/>
              </a:rPr>
              <a:t>жер </a:t>
            </a:r>
            <a:r>
              <a:rPr lang="ru-RU" sz="2800" smtClean="0">
                <a:latin typeface="Bookman Old Style" panose="02050604050505020204" pitchFamily="18" charset="0"/>
              </a:rPr>
              <a:t>кадастрлық </a:t>
            </a:r>
            <a:r>
              <a:rPr lang="ru-RU" sz="2800">
                <a:latin typeface="Bookman Old Style" panose="02050604050505020204" pitchFamily="18" charset="0"/>
              </a:rPr>
              <a:t>құжаттарды жарыққа шығаруды қамтамасыз </a:t>
            </a:r>
            <a:r>
              <a:rPr lang="ru-RU" sz="2800">
                <a:latin typeface="Bookman Old Style" panose="02050604050505020204" pitchFamily="18" charset="0"/>
              </a:rPr>
              <a:t>етеді</a:t>
            </a:r>
            <a:r>
              <a:rPr lang="ru-RU" sz="2800" smtClean="0">
                <a:latin typeface="Bookman Old Style" panose="02050604050505020204" pitchFamily="18" charset="0"/>
              </a:rPr>
              <a:t>.</a:t>
            </a:r>
            <a:r>
              <a:rPr lang="ru-RU" sz="2800" smtClean="0">
                <a:latin typeface="Bookman Old Style" panose="02050604050505020204" pitchFamily="18" charset="0"/>
                <a:ea typeface="Batang"/>
              </a:rPr>
              <a:t> </a:t>
            </a:r>
          </a:p>
          <a:p>
            <a:pPr algn="just">
              <a:spcAft>
                <a:spcPts val="0"/>
              </a:spcAft>
            </a:pPr>
            <a:r>
              <a:rPr lang="kk-KZ" sz="2800" smtClean="0">
                <a:effectLst/>
                <a:latin typeface="Bookman Old Style" panose="02050604050505020204" pitchFamily="18" charset="0"/>
                <a:ea typeface="Times New Roman" panose="02020603050405020304" pitchFamily="18" charset="0"/>
              </a:rPr>
              <a:t>	Сонымен қатар, облыстар, Астана, республикалық маңызы бар қалалардың мәліметтері негізінде </a:t>
            </a:r>
            <a:r>
              <a:rPr lang="kk-KZ" sz="2800" smtClean="0">
                <a:latin typeface="Bookman Old Style" panose="02050604050505020204" pitchFamily="18" charset="0"/>
                <a:ea typeface="Times New Roman" panose="02020603050405020304" pitchFamily="18" charset="0"/>
              </a:rPr>
              <a:t>комитет </a:t>
            </a:r>
            <a:r>
              <a:rPr lang="kk-KZ" sz="2800">
                <a:latin typeface="Bookman Old Style" panose="02050604050505020204" pitchFamily="18" charset="0"/>
                <a:ea typeface="Times New Roman" panose="02020603050405020304" pitchFamily="18" charset="0"/>
              </a:rPr>
              <a:t>ҚР жер қоры туралы </a:t>
            </a:r>
            <a:r>
              <a:rPr lang="kk-KZ" sz="2800">
                <a:latin typeface="Bookman Old Style" panose="02050604050505020204" pitchFamily="18" charset="0"/>
                <a:ea typeface="Times New Roman" panose="02020603050405020304" pitchFamily="18" charset="0"/>
              </a:rPr>
              <a:t>есептік </a:t>
            </a:r>
            <a:r>
              <a:rPr lang="kk-KZ" sz="2800" smtClean="0">
                <a:latin typeface="Bookman Old Style" panose="02050604050505020204" pitchFamily="18" charset="0"/>
                <a:ea typeface="Times New Roman" panose="02020603050405020304" pitchFamily="18" charset="0"/>
              </a:rPr>
              <a:t>мәліметтерді қалыптастырады.</a:t>
            </a:r>
            <a:endParaRPr lang="ru-RU" sz="2800">
              <a:effectLst/>
              <a:latin typeface="Bookman Old Style" panose="02050604050505020204" pitchFamily="18" charset="0"/>
              <a:ea typeface="Times New Roman" panose="02020603050405020304" pitchFamily="18" charset="0"/>
            </a:endParaRPr>
          </a:p>
        </p:txBody>
      </p:sp>
    </p:spTree>
    <p:extLst>
      <p:ext uri="{BB962C8B-B14F-4D97-AF65-F5344CB8AC3E}">
        <p14:creationId xmlns:p14="http://schemas.microsoft.com/office/powerpoint/2010/main" val="148426066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66</Words>
  <Application>Microsoft Office PowerPoint</Application>
  <PresentationFormat>Широкоэкранный</PresentationFormat>
  <Paragraphs>13</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Batang</vt:lpstr>
      <vt:lpstr>Bookman Old Style</vt:lpstr>
      <vt:lpstr>Calibri</vt:lpstr>
      <vt:lpstr>Calibri Light</vt:lpstr>
      <vt:lpstr>Times New Roman</vt:lpstr>
      <vt:lpstr>Тема Office</vt:lpstr>
      <vt:lpstr>Жер кадастрының принциптері</vt:lpstr>
      <vt:lpstr> Жер кадастр жүйесінің бірыңғайлылығы.   Жер  кадастры бірыңғай жүйе бойынша бірыңғай әдістемелік негізде жүргізіледі. Оның негізіне бірыңғай мемлекеттік жер қорын табиғи, шаруашылық, құқықтық тұрғыда сипаттаушы ғылыми негізделінген көрсеткіштер алынады.   Кадастр жүйесінде белгілі бір келісімдік болу керек. Біріншіден, оның құрамдық бөліктерінің мазмұнында және жүзеге асыруында; екіншісі мәліметтердің мазмұны мен оларды алу тәсілінде; үшіншіден жер кадастры құжаттарының мазмұнында. </vt:lpstr>
      <vt:lpstr> Жер кадастры мәліметтерінің сенімділігі. Жер кадастрында өндірістік мәселелерді және жерлерді пайдаланумен байланысты басқа да міндеттерді атқару үшін жерлердің табиғи, шаруашылық, құқықтық жай-күйлері туралы қажетті  нақты ақпаратпен қамтамасыз ететін жер учаскелерін тіркеу, зерттеу, есепке алу, бағалау тәсілдерін қолдану керек. Мәліметтердің дұрыстығы жерлердің нақтылы аудандарына, сапалық жай-күйлеріне, пайдалануына сәйкес болуы керек. Бұл талап жерлерді зерттеуде заманауи кәзіргі түсіру әдістерін қолданғанда ғана орындалады.  </vt:lpstr>
      <vt:lpstr> Жер кадастры мағлұматтарының толықтығы. Жер қорының мөлшерлері, жай-күйі, пайдалануы туралы дәл және толық мәліметтерді алу үшін барлық жерлер, олардың кадастр жүргізу кезінде нақты пайдаланылуы немесе біреуге табысталуына қарамай есепке алынылуы керек.  </vt:lpstr>
      <vt:lpstr> Жер кадастрының үздіксіздігі. Жер қорының барлық өзгерістері кадастрлық құжаттарда есепке алынып жазылады. Өзгерістердің түріне байланысты бір мағлұматтар (есепке алу, тіркеу) жүйелі түрде көрсетіліп отырса, басқалары (бағалық) - жаппай немесе таңдау тәртібімен жаңартылып отырады.   Сөйтіп, кадастр мәліметтерін қалыптастырудың үздіксіздігі қамтамасыз етіледі.  </vt:lpstr>
      <vt:lpstr> Жер кадастрының құжаттылығы деп жерлердің табиғи, шаруашылық, құқықтық жай-күйлері туралы мәліметтерді алу, жазу тек қана тиісті құжаттар, материалдардың негізінде жүргізілуін айтады. Жер учаскесін тіркеу тиісті мемлекеттік органдар шешіміне немесе олармен мәліметтер бойынша нотариалды куәләндірілген құжаттарға сүйенеді.  Жерлерді есепке алуда, бағалауда түсіру және зерттеу материалдарының маңызы өте зор.   </vt:lpstr>
      <vt:lpstr> Кадастр мәліметтерінің көрнектілігі, анықтығы, қол жетімділігі. Ақпарпатты кадастрлық құжаттарда тиімді және ыңғайлы орналастырумен қатар, әртүрлі картографиялық материалдарды, кадастрлық ақпаратты жинау, талдау, өңдеу, сақтау және беру электрондық карталарды, жоспарларды, картограммаларды, диаграммаларды қоса, компьютерлік технологиясын қолданумен жүзеге асырылады.  Жер кадастрының мағлұматтары және материалдары жеке және заңды тұлғалар учаскесін әртүрлі шаруашылық, құқықтық және жерлерді пайдалану, қорғау мәселелерін шешуде қарапайым, қол жетімді болуы тиісті.  </vt:lpstr>
      <vt:lpstr> Жер кадастрының үнемділігі. Кәзіргі өлшеу, зерттеу әдістерін, сондай-ақ компьютерлік техниканы қолдану арқылы қажетті мағлұматтарды алу және оларды кәзіргі деңгейде ең аз шығынмен ұстауды қамтамасыз ету. Аэрофототүсіру және аэроғарыштық түсіру материалдарын пайдалану жеріміздің барлық аумағы арқылы кең ақпарат бере отыра, қысқа мерзімде жер қорының үлестіруі, жай-күйі және пайдалануында өтіп жатқан барлық өзгерістерді ескеруге мүмкіндік береді.  </vt:lpstr>
      <vt:lpstr> </vt:lpstr>
      <vt:lpstr>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17</cp:revision>
  <dcterms:created xsi:type="dcterms:W3CDTF">2021-02-09T14:22:42Z</dcterms:created>
  <dcterms:modified xsi:type="dcterms:W3CDTF">2021-02-10T05:49:43Z</dcterms:modified>
</cp:coreProperties>
</file>